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7" r:id="rId3"/>
    <p:sldId id="278" r:id="rId4"/>
    <p:sldId id="279" r:id="rId5"/>
    <p:sldId id="266" r:id="rId6"/>
    <p:sldId id="268" r:id="rId7"/>
    <p:sldId id="267" r:id="rId8"/>
    <p:sldId id="276" r:id="rId9"/>
    <p:sldId id="271" r:id="rId10"/>
    <p:sldId id="270" r:id="rId11"/>
    <p:sldId id="272" r:id="rId12"/>
    <p:sldId id="273" r:id="rId13"/>
    <p:sldId id="274" r:id="rId14"/>
    <p:sldId id="269" r:id="rId15"/>
    <p:sldId id="25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907" userDrawn="1">
          <p15:clr>
            <a:srgbClr val="A4A3A4"/>
          </p15:clr>
        </p15:guide>
        <p15:guide id="3" pos="2132" userDrawn="1">
          <p15:clr>
            <a:srgbClr val="A4A3A4"/>
          </p15:clr>
        </p15:guide>
        <p15:guide id="4" pos="3379" userDrawn="1">
          <p15:clr>
            <a:srgbClr val="A4A3A4"/>
          </p15:clr>
        </p15:guide>
        <p15:guide id="5" pos="46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74740" autoAdjust="0"/>
  </p:normalViewPr>
  <p:slideViewPr>
    <p:cSldViewPr snapToGrid="0" showGuides="1">
      <p:cViewPr varScale="1">
        <p:scale>
          <a:sx n="58" d="100"/>
          <a:sy n="58" d="100"/>
        </p:scale>
        <p:origin x="1476" y="60"/>
      </p:cViewPr>
      <p:guideLst>
        <p:guide orient="horz" pos="3657"/>
        <p:guide pos="907"/>
        <p:guide pos="2132"/>
        <p:guide pos="3379"/>
        <p:guide pos="46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26128-E6F4-4423-8FD5-3E79F44F0350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51EE1-A014-4F2F-96E8-7CB9DB5330A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9472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C28F8-2A4C-4B5C-AD71-7E3F3501D1BF}" type="datetimeFigureOut">
              <a:rPr lang="cs-CZ" smtClean="0"/>
              <a:t>17.04.2020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D27D2-B476-4B72-8499-8079863770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64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047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75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7959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465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240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D27D2-B476-4B72-8499-80798637706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05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576000" y="1224000"/>
            <a:ext cx="5868000" cy="1522800"/>
          </a:xfrm>
        </p:spPr>
        <p:txBody>
          <a:bodyPr lIns="0" tIns="0" rIns="0" bIns="0" anchor="b">
            <a:noAutofit/>
          </a:bodyPr>
          <a:lstStyle>
            <a:lvl1pPr algn="l">
              <a:defRPr sz="34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</a:t>
            </a:r>
            <a:br>
              <a:rPr lang="cs-CZ" dirty="0"/>
            </a:br>
            <a:r>
              <a:rPr lang="cs-CZ" dirty="0"/>
              <a:t>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76000" y="6022800"/>
            <a:ext cx="3886272" cy="41520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16964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7199" y="1825625"/>
            <a:ext cx="7886700" cy="4351338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804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750" y="944563"/>
            <a:ext cx="7886700" cy="609917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2100" baseline="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71507400"/>
              </p:ext>
            </p:extLst>
          </p:nvPr>
        </p:nvGraphicFramePr>
        <p:xfrm>
          <a:off x="547199" y="3546686"/>
          <a:ext cx="78867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3532208531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44615953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82864684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7133029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500415985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800194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26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755881"/>
                  </a:ext>
                </a:extLst>
              </a:tr>
            </a:tbl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7199" y="1825625"/>
            <a:ext cx="8201514" cy="1472776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idx="14"/>
          </p:nvPr>
        </p:nvSpPr>
        <p:spPr>
          <a:xfrm>
            <a:off x="539750" y="4636559"/>
            <a:ext cx="8201514" cy="1472776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342755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47199" y="1849437"/>
            <a:ext cx="3867150" cy="435133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0723" y="1849437"/>
            <a:ext cx="3867150" cy="435133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9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1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60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65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47199" y="936001"/>
            <a:ext cx="8128627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720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70924" y="101217"/>
            <a:ext cx="373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23BD8D3-A9DD-40CB-A396-ADCE34852C7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507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8" r:id="rId5"/>
    <p:sldLayoutId id="2147483679" r:id="rId6"/>
    <p:sldLayoutId id="2147483677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 cap="all" baseline="0">
          <a:solidFill>
            <a:srgbClr val="428D9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 userDrawn="1">
          <p15:clr>
            <a:srgbClr val="F26B43"/>
          </p15:clr>
        </p15:guide>
        <p15:guide id="2" pos="5534" userDrawn="1">
          <p15:clr>
            <a:srgbClr val="F26B43"/>
          </p15:clr>
        </p15:guide>
        <p15:guide id="3" orient="horz" pos="595" userDrawn="1">
          <p15:clr>
            <a:srgbClr val="F26B43"/>
          </p15:clr>
        </p15:guide>
        <p15:guide id="4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z/maps/place/Karmelitsk%C3%A1+529/5,+118+00+Praha+1-Mal%C3%A1+Strana/@50.0852785,14.401439,17z/data=!3m1!4b1!4m5!3m4!1s0x470b94e3028a6d63:0xc245e5c6bd645e50!8m2!3d50.0852785!4d14.4036277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8933" y="1240933"/>
            <a:ext cx="5421788" cy="1522800"/>
          </a:xfrm>
        </p:spPr>
        <p:txBody>
          <a:bodyPr/>
          <a:lstStyle/>
          <a:p>
            <a:r>
              <a:rPr lang="cs-CZ" dirty="0"/>
              <a:t>Možnosti ověřování výsledků a kompetencí distanční formou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38931" y="5921200"/>
            <a:ext cx="7054645" cy="733600"/>
          </a:xfrm>
        </p:spPr>
        <p:txBody>
          <a:bodyPr>
            <a:normAutofit/>
          </a:bodyPr>
          <a:lstStyle/>
          <a:p>
            <a:r>
              <a:rPr lang="cs-CZ" dirty="0"/>
              <a:t>Webinář MŠMT</a:t>
            </a:r>
          </a:p>
          <a:p>
            <a:r>
              <a:rPr lang="cs-CZ" dirty="0"/>
              <a:t>17. Dubna 2020</a:t>
            </a:r>
          </a:p>
        </p:txBody>
      </p:sp>
    </p:spTree>
    <p:extLst>
      <p:ext uri="{BB962C8B-B14F-4D97-AF65-F5344CB8AC3E}">
        <p14:creationId xmlns:p14="http://schemas.microsoft.com/office/powerpoint/2010/main" val="436162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887BEB-4018-4976-841E-C2BA8B48C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A1C97D-6620-46CA-97A9-203A70538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Jak postupovat u ústního distančního zkoušení (třeba </a:t>
            </a:r>
            <a:r>
              <a:rPr lang="cs-CZ" i="1" dirty="0" err="1"/>
              <a:t>skype</a:t>
            </a:r>
            <a:r>
              <a:rPr lang="cs-CZ" i="1" dirty="0"/>
              <a:t>) pokud student odmítne nebo nemůže využít video (a to je podmínkou zkoušky) třeba kvůli technickým omezením? Můžeme ho k tomu "nutit" respektive je jeho povinnost si to zařídit? / Můžeme po studentech legálně chtít vybavení elektronikou? Například mikrofon, kameru...? </a:t>
            </a:r>
          </a:p>
          <a:p>
            <a:pPr marL="108000" indent="0">
              <a:buNone/>
            </a:pPr>
            <a:endParaRPr lang="cs-CZ" dirty="0"/>
          </a:p>
          <a:p>
            <a:r>
              <a:rPr lang="cs-CZ" dirty="0"/>
              <a:t>Považujeme za přiměřené, aby škola od studujících očekávala schopnost zajistit si přístup k běžně dostupnému vybavení (počítač, webkamera, volně dostupný software).</a:t>
            </a:r>
          </a:p>
          <a:p>
            <a:r>
              <a:rPr lang="cs-CZ" dirty="0"/>
              <a:t>Studujícím, kteří toho nebudou schopni nebo ochotni, není možné studijní povinnosti „odpustit“ a může tedy u nich dojít k nesplnění předmětu a prodloužení studia. Doporučujeme tedy vstřícnost ze strany vysoké školy tak, aby je tato skutečnost dále nepoškozovala – umožnění opakovaného zápisu nebo zrušení zápisu předmětu atd.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92E348D-AB73-4723-B920-56C2B3BD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55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944283-7938-4CD9-97EE-52993D777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3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2F554E-2BD9-497F-A182-8BA8DD43F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Zajímá mě postoj Ministerstva k prezenčnímu zkoušení v případě, že máme malé skupiny studentů a lze zkoušet všechny formou jeden na jednoho při dodržení hygienických pravidel.</a:t>
            </a:r>
            <a:endParaRPr lang="cs-CZ" i="1" dirty="0">
              <a:highlight>
                <a:srgbClr val="FFFF00"/>
              </a:highlight>
            </a:endParaRPr>
          </a:p>
          <a:p>
            <a:endParaRPr lang="cs-CZ" dirty="0"/>
          </a:p>
          <a:p>
            <a:r>
              <a:rPr lang="cs-CZ" dirty="0"/>
              <a:t>V tomto ohledu není stanovisko MŠMT podstatné, rozhodující roli hraje mimořádné opatření </a:t>
            </a:r>
            <a:r>
              <a:rPr lang="cs-CZ" dirty="0" err="1"/>
              <a:t>MZd</a:t>
            </a:r>
            <a:r>
              <a:rPr lang="cs-CZ" dirty="0"/>
              <a:t>. Za současných podmínek není možné realizovat prezenční zkoušení ani za těchto okolností (s výjimkou studujících v posledních ročnících, dle platného znění opatření).</a:t>
            </a:r>
          </a:p>
          <a:p>
            <a:r>
              <a:rPr lang="cs-CZ" dirty="0"/>
              <a:t>Obdobně podmínky dalšího uvolňování opatření stanoví primárně </a:t>
            </a:r>
            <a:r>
              <a:rPr lang="cs-CZ" dirty="0" err="1"/>
              <a:t>MZd</a:t>
            </a:r>
            <a:r>
              <a:rPr lang="cs-CZ" dirty="0"/>
              <a:t>., MŠMT má jen konzultativní roli a nemůže předjímat rozhodnutí zodpovědných orgánů. Rozumné výjimky ze současných striktních opatření se nicméně snažíme vyjednat.</a:t>
            </a:r>
            <a:r>
              <a:rPr lang="cs-CZ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1AC893-F8E5-49B9-BAFF-E0FC64AB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769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93F1B-D558-4A44-8DAD-3C04DAB5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57438A-3146-448D-9ABE-86EF16D16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Na základě dlouholetých zkušeností se sofistikovanými odvoláními uchazečů a studentů proti rozhodnutí o výsledku zkoušky se mi jako kardinální jeví otázka, nakolik "právně pevné" může být hodnocení, jehož postup a výsledek bude uchazeč/student moct prakticky vždy - a daleko snáze a z více příčin než doposud - napadnout.</a:t>
            </a:r>
          </a:p>
          <a:p>
            <a:endParaRPr lang="cs-CZ" dirty="0"/>
          </a:p>
          <a:p>
            <a:r>
              <a:rPr lang="cs-CZ" dirty="0"/>
              <a:t>Stížnostem a odvoláním studujících bohužel není možné zcela předejít. V odůvodněných případech považujeme za adekvátní řešení umožnění konání nebo opakování zkoušky v pozdějším termínu, až bude prezenční přítomnost umožněna, popř. v dalším semestru.</a:t>
            </a:r>
          </a:p>
          <a:p>
            <a:r>
              <a:rPr lang="cs-CZ" dirty="0"/>
              <a:t>Studujícím, kteří odmítnou skládat zkoušky distančním způsobem, doporučujeme umožnit její prezenční plnění v pozdějším termínu.</a:t>
            </a:r>
          </a:p>
          <a:p>
            <a:r>
              <a:rPr lang="cs-CZ" dirty="0"/>
              <a:t>Odvoláním studentů a uchazečů doporučujeme předcházet co nejpřesnějším stanovením podmínek konání zkoušek dopředu.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484FC9F-08A2-4FE9-8595-076DE106E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7444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9708D-6049-410A-BBEE-38F350681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5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95FF38-3109-4522-8141-625AE4912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Pokud studijní program nemá akreditovánu distanční formu studia, bude možné distanční formu využít i po ukončení nouzového stavu? Jde zejména o zahraniční studenty, kdy očekávám problémy s jejich fyzickou přítomností kvůli (zatím neznámým) opatřením ČR a jejich domovské země.</a:t>
            </a:r>
          </a:p>
          <a:p>
            <a:endParaRPr lang="cs-CZ" dirty="0"/>
          </a:p>
          <a:p>
            <a:r>
              <a:rPr lang="cs-CZ" dirty="0"/>
              <a:t>Ano, za opatření omezující přítomnost studentů na výuce jsou považována i ta, která tak činí nepřímo, včetně omezení přeshraničního pohybu osob a relevantních opatření vydaných jinými státy (typicky domovskými státy studujících).</a:t>
            </a:r>
          </a:p>
          <a:p>
            <a:r>
              <a:rPr lang="cs-CZ" dirty="0"/>
              <a:t>Nicméně v situaci, kdy budou opatření uvolněna pro část studentů, zkoušky jim je nutno umožnit skládat prezenční formou; výjimku představují distanční termíny zkoušek, ke kterým se studující zapíší před zrušením omezení. Školám s institucionální akreditací, které budou chtít zkoušky realizovat distančně i posléze, je doporučeno změnu akreditace podrobit posouzení Rady pro vnitřní hodnocení.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BE2494F-6780-4B8D-8BC2-38608CFFF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4143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6BB635-CA25-46F1-9AF9-92DF6109D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A09D88-ED79-4819-B61D-4BDB3963A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Vidím problém ve vztahu k možnému pořizování (a ukládání) on-line videonahrávek - a to GDPR.</a:t>
            </a:r>
          </a:p>
          <a:p>
            <a:endParaRPr lang="cs-CZ" dirty="0"/>
          </a:p>
          <a:p>
            <a:r>
              <a:rPr lang="cs-CZ" dirty="0"/>
              <a:t>Stanovisko k této otázce v současnosti konzultujeme.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B499CDA-8022-4806-AA4F-69379EBD2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8388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63" y="5429351"/>
            <a:ext cx="373569" cy="37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3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E252B92-6565-4E2C-A56C-499C8194C4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46"/>
          <a:stretch/>
        </p:blipFill>
        <p:spPr bwMode="auto">
          <a:xfrm>
            <a:off x="482600" y="643467"/>
            <a:ext cx="8178799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C129474-9AD5-4BF5-869A-3E111712C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323BD8D3-A9DD-40CB-A396-ADCE34852C74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 algn="r">
                <a:spcAft>
                  <a:spcPts val="600"/>
                </a:spcAft>
              </a:pPr>
              <a:t>2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92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2A5B21-1664-4C90-9B70-03837E9E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E3575E-4AEA-40D1-9D16-BFE4C315D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CD7843E-F553-4AC3-AB41-8F3DD009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3</a:t>
            </a:fld>
            <a:endParaRPr lang="cs-CZ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09C5603-B126-40D7-AB69-B83A18DE5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53" y="681037"/>
            <a:ext cx="8880318" cy="549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D7C603-44C6-44FF-A37A-920455879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5DC58D-13A8-4125-9665-D8CE081CF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168944-9DBD-439E-843E-CA76608FF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4</a:t>
            </a:fld>
            <a:endParaRPr lang="cs-CZ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F4B6AD8-3185-46AE-BCE7-C57AA7A39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87" y="746422"/>
            <a:ext cx="8675826" cy="536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442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Představení dokumentu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5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/>
              <a:t>Obecná doporučení k hodnocení online</a:t>
            </a:r>
          </a:p>
          <a:p>
            <a:pPr marL="853200" lvl="2" indent="-457200">
              <a:spcAft>
                <a:spcPts val="1800"/>
              </a:spcAft>
            </a:pPr>
            <a:r>
              <a:rPr lang="cs-CZ" dirty="0"/>
              <a:t>organizační aspekty, volba metod, základní principy</a:t>
            </a:r>
          </a:p>
          <a:p>
            <a:pPr marL="565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/>
              <a:t>Přehled metod online hodnocení</a:t>
            </a:r>
          </a:p>
          <a:p>
            <a:pPr marL="853200" lvl="2" indent="-457200">
              <a:spcAft>
                <a:spcPts val="1800"/>
              </a:spcAft>
            </a:pPr>
            <a:r>
              <a:rPr lang="cs-CZ" dirty="0"/>
              <a:t>jednotlivé metody, možnosti technické realizace, výhody, nevýhody, rizika a možnosti jejich eliminace</a:t>
            </a:r>
          </a:p>
          <a:p>
            <a:pPr marL="565200" indent="-457200">
              <a:spcAft>
                <a:spcPts val="1800"/>
              </a:spcAft>
              <a:buFont typeface="+mj-lt"/>
              <a:buAutoNum type="arabicPeriod"/>
            </a:pPr>
            <a:r>
              <a:rPr lang="pl-PL" dirty="0"/>
              <a:t>Odkazy na další relevantní zdroje a zkušenosti</a:t>
            </a:r>
          </a:p>
          <a:p>
            <a:pPr marL="853200" lvl="2" indent="-457200">
              <a:spcAft>
                <a:spcPts val="1800"/>
              </a:spcAft>
            </a:pPr>
            <a:r>
              <a:rPr lang="pl-PL" dirty="0"/>
              <a:t>na webu je možné dále doplňovat o zkušenosti z jednotlivých škol a jejich řešení</a:t>
            </a:r>
          </a:p>
          <a:p>
            <a:pPr>
              <a:spcAft>
                <a:spcPts val="1800"/>
              </a:spcAft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881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principy 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cs-CZ" dirty="0"/>
              <a:t>Situace je náročná pro všechny a neexistují dokonalá řešení pro všechny problémy.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Je nutné hledat řešení společně, spolupracovat a komunikovat.</a:t>
            </a:r>
          </a:p>
          <a:p>
            <a:pPr>
              <a:spcAft>
                <a:spcPts val="1800"/>
              </a:spcAft>
            </a:pPr>
            <a:r>
              <a:rPr lang="cs-CZ" dirty="0"/>
              <a:t>Prioritou je zajistit podmínky pro učení v maximálním možném rozsahu.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Flexibilitu školám hledat řešení s ohledem na specifické podmínky.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Vedení škol a fakult by mělo garantům studijních programů a vyučujícím poskytnou jak flexibilitu ve volbě konkrétních metod, tak odbornou a technickou podporu, jednotná pravidla pro realizaci zkoušek a doporučená technická řešení.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166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principy 2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800"/>
              </a:spcAft>
            </a:pPr>
            <a:r>
              <a:rPr lang="cs-CZ" dirty="0"/>
              <a:t>Distanční výuka i hodnocení by měly být </a:t>
            </a:r>
            <a:r>
              <a:rPr lang="cs-CZ" u="sng" dirty="0"/>
              <a:t>plnohodnotné</a:t>
            </a:r>
            <a:r>
              <a:rPr lang="cs-CZ" dirty="0"/>
              <a:t>, nikoli ale nutně </a:t>
            </a:r>
            <a:r>
              <a:rPr lang="cs-CZ" u="sng" dirty="0"/>
              <a:t>stejné</a:t>
            </a:r>
            <a:r>
              <a:rPr lang="cs-CZ" dirty="0"/>
              <a:t> jako v běžném režimu.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Výsledky učení je nutno ověřovat, není možné zkoušky „odpouštět“.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Nepovažujeme za nerovnost, když jsou podmínky prezenčního a distančního zkoušení odlišné, pokud jsou obě plnohodnotné a srovnatelně náročné. Prezenční i distanční výuka směřují ke stejným výsledkům učení, přestože použité metody jejich získávání a ověřování jsou odlišné.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Tam, kde je to možné, doporučujeme zvážit možnost uznávat jako ekvivalent odborné praxe i zkušenosti získané jiným způsobem, např. při dobrovolnické činnosti.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380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principy 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800"/>
              </a:spcAft>
            </a:pPr>
            <a:r>
              <a:rPr lang="cs-CZ" dirty="0"/>
              <a:t>Pokud není možné výuku nebo hodnocení realizovat, pro studující to může znamenat prodloužení studia, ale snažíme se minimalizovat jeho negativní dopady.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Dle zákona se tento semestr nezapočítává do délky studia.</a:t>
            </a:r>
          </a:p>
          <a:p>
            <a:pPr lvl="2">
              <a:spcAft>
                <a:spcPts val="1800"/>
              </a:spcAft>
            </a:pPr>
            <a:r>
              <a:rPr lang="cs-CZ" dirty="0"/>
              <a:t>Doporučujeme flexibilní přístup i na úrovni škol – zmírnění podmínek pro postup do dalšího semestru, odpouštění poplatků, shovívavost při posuzování výjimek ad., a to i vůči studentům, kteří odmítnou nebo nemohou podstoupit hodnocení distanční formou.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22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C4039D-EDA7-4602-B580-77DF84FF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otázky 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F17E50-4893-4B8D-95AA-358AF07DB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buNone/>
            </a:pPr>
            <a:r>
              <a:rPr lang="cs-CZ" i="1" dirty="0"/>
              <a:t>Je možné provádět jedny zkoušky či státnice dvěma způsoby? Tedy prezenční i distanční formou? Např. české studenty vyzkoušet prezenčně a slovenské (zahraniční) distančně? Může to v případě neúspěchu vést k debatě o nerovných podmínkách? </a:t>
            </a:r>
          </a:p>
          <a:p>
            <a:endParaRPr lang="cs-CZ" dirty="0"/>
          </a:p>
          <a:p>
            <a:r>
              <a:rPr lang="cs-CZ" dirty="0"/>
              <a:t>Ano, pokud jsou obě formy plnohodnotné a srovnatelně náročné, nemusí být stejné.</a:t>
            </a:r>
          </a:p>
          <a:p>
            <a:r>
              <a:rPr lang="cs-CZ" dirty="0"/>
              <a:t>Stejná situace může nastat i pokud dojde k uvolnění omezení v průběhu zkouškového období a část termínů bude realizována distančně a část prezenčně.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331FC39-2723-4F5E-A697-1ED16BC05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7625604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Vlastní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8D9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1933</TotalTime>
  <Words>977</Words>
  <Application>Microsoft Office PowerPoint</Application>
  <PresentationFormat>Předvádění na obrazovce (4:3)</PresentationFormat>
  <Paragraphs>74</Paragraphs>
  <Slides>15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Vlastní návrh</vt:lpstr>
      <vt:lpstr>Možnosti ověřování výsledků a kompetencí distanční formou</vt:lpstr>
      <vt:lpstr>Prezentace aplikace PowerPoint</vt:lpstr>
      <vt:lpstr>Prezentace aplikace PowerPoint</vt:lpstr>
      <vt:lpstr>Prezentace aplikace PowerPoint</vt:lpstr>
      <vt:lpstr>Představení dokumentu</vt:lpstr>
      <vt:lpstr>Základní principy 1</vt:lpstr>
      <vt:lpstr>Základní principy 2</vt:lpstr>
      <vt:lpstr>Základní principy 3</vt:lpstr>
      <vt:lpstr>Vybrané otázky 1</vt:lpstr>
      <vt:lpstr>Vybrané otázky 2</vt:lpstr>
      <vt:lpstr>Vybrané otázky 3</vt:lpstr>
      <vt:lpstr>Vybrané otázky 4</vt:lpstr>
      <vt:lpstr>Vybrané otázky 5</vt:lpstr>
      <vt:lpstr>Vybrané otázky 6</vt:lpstr>
      <vt:lpstr>Prezentace aplikace PowerPoint</vt:lpstr>
    </vt:vector>
  </TitlesOfParts>
  <Company>Ministerstvo školství, mládeže a tělovýchovy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Kuchařová Veronika</dc:creator>
  <cp:lastModifiedBy>Stiburek Šimon, Mgr.</cp:lastModifiedBy>
  <cp:revision>99</cp:revision>
  <dcterms:created xsi:type="dcterms:W3CDTF">2018-05-30T11:05:07Z</dcterms:created>
  <dcterms:modified xsi:type="dcterms:W3CDTF">2020-04-17T09:33:38Z</dcterms:modified>
</cp:coreProperties>
</file>